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31"/>
  </p:normalViewPr>
  <p:slideViewPr>
    <p:cSldViewPr snapToGrid="0" snapToObjects="1">
      <p:cViewPr>
        <p:scale>
          <a:sx n="90" d="100"/>
          <a:sy n="90" d="100"/>
        </p:scale>
        <p:origin x="116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5B826-CE28-1E4E-BD96-503F62147950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47D61-F57E-9F48-9FCD-B6AF2E8804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6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solarisailab.com</a:t>
            </a:r>
            <a:r>
              <a:rPr kumimoji="1" lang="en-US" altLang="ko-KR" dirty="0" smtClean="0"/>
              <a:t>/archives/1785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13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Q-Learning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235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www.cctvnews.co.kr</a:t>
            </a:r>
            <a:r>
              <a:rPr kumimoji="1" lang="en-US" altLang="ko-KR" dirty="0" smtClean="0"/>
              <a:t>/news/</a:t>
            </a:r>
            <a:r>
              <a:rPr kumimoji="1" lang="en-US" altLang="ko-KR" dirty="0" err="1" smtClean="0"/>
              <a:t>articleView.html?idxno</a:t>
            </a:r>
            <a:r>
              <a:rPr kumimoji="1" lang="en-US" altLang="ko-KR" dirty="0" smtClean="0"/>
              <a:t>=622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71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err="1" smtClean="0"/>
              <a:t>pubdata.tistory.com</a:t>
            </a:r>
            <a:r>
              <a:rPr kumimoji="1" lang="en-US" altLang="ko-KR" dirty="0" smtClean="0"/>
              <a:t>/19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85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29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http://se2n.com/study/</a:t>
            </a:r>
            <a:r>
              <a:rPr kumimoji="1" lang="en-US" altLang="ko-KR" dirty="0" err="1" smtClean="0"/>
              <a:t>io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Data_Analysis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47D61-F57E-9F48-9FCD-B6AF2E88046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02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96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82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8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89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73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29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30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57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49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18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11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0937-D956-944A-A72A-F591FD9A77C9}" type="datetimeFigureOut">
              <a:rPr kumimoji="1" lang="ko-KR" altLang="en-US" smtClean="0"/>
              <a:t>2017. 9. 17.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A9D08-9936-8F42-A069-44779B85F8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31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o.wikipedia.org/wiki/%EC%A4%91%EC%8B%AC%EA%B7%B9%ED%95%9C%EC%A0%95%EB%A6%AC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1</a:t>
            </a:r>
            <a:r>
              <a:rPr kumimoji="1" lang="en-US" altLang="ko-KR" smtClean="0"/>
              <a:t>,</a:t>
            </a:r>
            <a:r>
              <a:rPr kumimoji="1" lang="ko-KR" altLang="en-US" smtClean="0"/>
              <a:t> </a:t>
            </a:r>
            <a:r>
              <a:rPr kumimoji="1" lang="en-US" altLang="ko-KR" smtClean="0"/>
              <a:t>2</a:t>
            </a:r>
            <a:r>
              <a:rPr kumimoji="1" lang="ko-KR" altLang="en-US" smtClean="0"/>
              <a:t>장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/>
              <a:t>오혜성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머신러닝의 과정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학습 및 평가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학습 데이터를 알고리즘을 기반으로 학습하는 과정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이렇게 학습된 데이터를 기반으로 새로운 아이템에 대하여 평가를 내릴 수 있게 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이러한 학습 과정이 정상적으로 진행되었는지 체크하기 위한 평가 과정이 필요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4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가중치 공간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노드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와 노드</a:t>
            </a:r>
            <a:r>
              <a:rPr kumimoji="1" lang="en-US" altLang="ko-KR" dirty="0" smtClean="0"/>
              <a:t>j </a:t>
            </a:r>
            <a:r>
              <a:rPr kumimoji="1" lang="ko-KR" altLang="en-US" dirty="0" smtClean="0"/>
              <a:t>의 차이를 나타내는 </a:t>
            </a:r>
            <a:r>
              <a:rPr kumimoji="1" lang="en-US" altLang="ko-KR" dirty="0" smtClean="0"/>
              <a:t>Value </a:t>
            </a:r>
          </a:p>
          <a:p>
            <a:r>
              <a:rPr kumimoji="1" lang="ko-KR" altLang="en-US" dirty="0" smtClean="0"/>
              <a:t>머신러닝의 학습으로 만들어지는 학습 데이터</a:t>
            </a:r>
            <a:endParaRPr kumimoji="1" lang="en-US" altLang="ko-KR" dirty="0" smtClean="0"/>
          </a:p>
          <a:p>
            <a:r>
              <a:rPr kumimoji="1" lang="ko-KR" altLang="en-US" dirty="0" smtClean="0"/>
              <a:t>일반적으로 학습 데이터의 수만큼의 차원이 발생</a:t>
            </a:r>
            <a:endParaRPr kumimoji="1" lang="en-US" altLang="ko-KR" dirty="0" smtClean="0"/>
          </a:p>
          <a:p>
            <a:r>
              <a:rPr kumimoji="1" lang="ko-KR" altLang="en-US" dirty="0" smtClean="0"/>
              <a:t>입력값에 대해서 가중치 공간에서 어떠한 노드와 가까운지를 측정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유클리드 거리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하여 노드의 활성화 여부가 결정된다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차원의 저주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데이터가 많다고 해서 무조건 좋은게 아니다</a:t>
            </a:r>
            <a:r>
              <a:rPr kumimoji="1" lang="en-US" altLang="ko-KR" dirty="0" smtClean="0"/>
              <a:t>!</a:t>
            </a:r>
          </a:p>
          <a:p>
            <a:r>
              <a:rPr kumimoji="1" lang="ko-KR" altLang="en-US" dirty="0" smtClean="0"/>
              <a:t>필요한 차원 이상 과하게 들어가게 되면 일반적으로 성능이 더 악화되버린다</a:t>
            </a:r>
            <a:r>
              <a:rPr kumimoji="1"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36" y="4001294"/>
            <a:ext cx="7392327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오버피팅과 언더피팅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879850"/>
            <a:ext cx="2794000" cy="2832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854450"/>
            <a:ext cx="2209800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3765550"/>
            <a:ext cx="3213100" cy="30353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1650162" y="1952040"/>
            <a:ext cx="80970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/>
              <a:t>데이터의 학습은 적절하게 해야 한다</a:t>
            </a:r>
            <a:endParaRPr kumimoji="1" lang="en-US" altLang="ko-KR" sz="28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2000" dirty="0" smtClean="0"/>
              <a:t>학습을 너무 많이 하는 경우에도 불필요한 </a:t>
            </a:r>
            <a:r>
              <a:rPr kumimoji="1" lang="en-US" altLang="ko-KR" sz="2000" dirty="0" smtClean="0"/>
              <a:t>Nosie </a:t>
            </a:r>
            <a:r>
              <a:rPr kumimoji="1" lang="ko-KR" altLang="en-US" sz="2000" dirty="0" smtClean="0"/>
              <a:t>까지도 포함하여 </a:t>
            </a:r>
            <a:r>
              <a:rPr kumimoji="1" lang="en-US" altLang="ko-KR" sz="2000" dirty="0" smtClean="0"/>
              <a:t/>
            </a:r>
            <a:br>
              <a:rPr kumimoji="1" lang="en-US" altLang="ko-KR" sz="2000" dirty="0" smtClean="0"/>
            </a:br>
            <a:r>
              <a:rPr kumimoji="1" lang="ko-KR" altLang="en-US" sz="2000" dirty="0" smtClean="0"/>
              <a:t>학습을 하기 때문에 위험하다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399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트레이닝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테스팅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벨리데이션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적절한 트레이닝 및 테스팅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검증을 위한 데이터 셋이 필요하다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리브섬아웃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멀티 폴드 크로스 벨리데이션 방식을 활용하여 학습 및 검증한다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평가지표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515134"/>
              </p:ext>
            </p:extLst>
          </p:nvPr>
        </p:nvGraphicFramePr>
        <p:xfrm>
          <a:off x="838200" y="3078657"/>
          <a:ext cx="9563100" cy="3576639"/>
        </p:xfrm>
        <a:graphic>
          <a:graphicData uri="http://schemas.openxmlformats.org/drawingml/2006/table">
            <a:tbl>
              <a:tblPr/>
              <a:tblGrid>
                <a:gridCol w="2400351"/>
                <a:gridCol w="2387583"/>
                <a:gridCol w="2387583"/>
                <a:gridCol w="2387583"/>
              </a:tblGrid>
              <a:tr h="746429">
                <a:tc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실제 결과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분류</a:t>
                      </a:r>
                      <a:endParaRPr lang="ko-KR" altLang="en-US" dirty="0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46429">
                <a:tc>
                  <a:txBody>
                    <a:bodyPr/>
                    <a:lstStyle/>
                    <a:p>
                      <a:pPr algn="ctr" fontAlgn="ctr"/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 참</a:t>
                      </a:r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 거짓 </a:t>
                      </a:r>
                      <a:endParaRPr lang="sk-SK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</a:tr>
              <a:tr h="8708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추론된</a:t>
                      </a:r>
                      <a:r>
                        <a:rPr lang="ko-KR" alt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  <a:t/>
                      </a:r>
                      <a:br>
                        <a:rPr lang="ko-KR" alt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</a:b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결과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/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분류</a:t>
                      </a:r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참</a:t>
                      </a:r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TP</a:t>
                      </a:r>
                      <a: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  <a:t/>
                      </a:r>
                      <a:b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</a:b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(true positive)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FP</a:t>
                      </a:r>
                      <a: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  <a:t/>
                      </a:r>
                      <a:b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</a:b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(false positive)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거짓</a:t>
                      </a:r>
                      <a:endParaRPr lang="ko-KR" alt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FN</a:t>
                      </a:r>
                      <a: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  <a:t/>
                      </a:r>
                      <a:br>
                        <a:rPr lang="en-US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</a:b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(false negative)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TN</a:t>
                      </a:r>
                      <a:r>
                        <a:rPr lang="en-US" dirty="0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  <a:t/>
                      </a:r>
                      <a:br>
                        <a:rPr lang="en-US" dirty="0">
                          <a:solidFill>
                            <a:srgbClr val="666666"/>
                          </a:solidFill>
                          <a:effectLst/>
                          <a:latin typeface="Noto Sans" charset="0"/>
                        </a:rPr>
                      </a:b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omic Sans MS" charset="0"/>
                        </a:rPr>
                        <a:t>(true negative)</a:t>
                      </a:r>
                      <a:endParaRPr lang="en-US" dirty="0">
                        <a:solidFill>
                          <a:srgbClr val="666666"/>
                        </a:solidFill>
                        <a:effectLst/>
                        <a:latin typeface="Noto Sans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35755" y="1468755"/>
            <a:ext cx="12053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- True Positive :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유추된 함수에 의해 추론된 결과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(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참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)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와 실제 결과가 같음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.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관심 범주를 정확하게 분류</a:t>
            </a:r>
            <a:endParaRPr lang="de-DE" altLang="ko-KR" b="0" i="0" dirty="0" smtClean="0">
              <a:solidFill>
                <a:srgbClr val="666666"/>
              </a:solidFill>
              <a:effectLst/>
              <a:latin typeface="Noto Sans" charset="0"/>
            </a:endParaRPr>
          </a:p>
          <a:p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- </a:t>
            </a:r>
            <a:r>
              <a:rPr lang="de-DE" altLang="ko-KR" b="0" i="0" dirty="0" err="1" smtClean="0">
                <a:solidFill>
                  <a:srgbClr val="000000"/>
                </a:solidFill>
                <a:effectLst/>
                <a:latin typeface="Comic Sans MS" charset="0"/>
              </a:rPr>
              <a:t>False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 Positive : 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실제 결과가 거짓인데 참으로 추론한 경우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.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관심 범주로 잘못 분류</a:t>
            </a:r>
            <a:endParaRPr lang="de-DE" altLang="ko-KR" b="0" i="0" dirty="0" smtClean="0">
              <a:solidFill>
                <a:srgbClr val="666666"/>
              </a:solidFill>
              <a:effectLst/>
              <a:latin typeface="Noto Sans" charset="0"/>
            </a:endParaRPr>
          </a:p>
          <a:p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- </a:t>
            </a:r>
            <a:r>
              <a:rPr lang="de-DE" altLang="ko-KR" b="0" i="0" dirty="0" err="1" smtClean="0">
                <a:solidFill>
                  <a:srgbClr val="000000"/>
                </a:solidFill>
                <a:effectLst/>
                <a:latin typeface="Comic Sans MS" charset="0"/>
              </a:rPr>
              <a:t>False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 Negative :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실제 결과가 참인데 거짓으로 추론한 경우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.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관심 범주가 아닌 것으로 잘못 분류</a:t>
            </a:r>
            <a:endParaRPr lang="de-DE" altLang="ko-KR" b="0" i="0" dirty="0" smtClean="0">
              <a:solidFill>
                <a:srgbClr val="666666"/>
              </a:solidFill>
              <a:effectLst/>
              <a:latin typeface="Noto Sans" charset="0"/>
            </a:endParaRPr>
          </a:p>
          <a:p>
            <a:pPr marL="285750" indent="-285750">
              <a:buFontTx/>
              <a:buChar char="-"/>
            </a:pP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True Negative : 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유추된 함수에 의해 추론된 결과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(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거짓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)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와 실제 결과가 같음</a:t>
            </a:r>
            <a:r>
              <a:rPr lang="de-DE" altLang="ko-KR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. </a:t>
            </a: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관심 범주가 아닌 것을 </a:t>
            </a:r>
            <a:r>
              <a:rPr lang="en-US" altLang="ko-KR" dirty="0" smtClean="0">
                <a:solidFill>
                  <a:srgbClr val="000000"/>
                </a:solidFill>
                <a:latin typeface="Comic Sans MS" charset="0"/>
              </a:rPr>
              <a:t/>
            </a:r>
            <a:br>
              <a:rPr lang="en-US" altLang="ko-KR" dirty="0" smtClean="0">
                <a:solidFill>
                  <a:srgbClr val="000000"/>
                </a:solidFill>
                <a:latin typeface="Comic Sans MS" charset="0"/>
              </a:rPr>
            </a:br>
            <a:r>
              <a:rPr lang="ko-KR" altLang="de-DE" b="0" i="0" dirty="0" smtClean="0">
                <a:solidFill>
                  <a:srgbClr val="000000"/>
                </a:solidFill>
                <a:effectLst/>
                <a:latin typeface="Comic Sans MS" charset="0"/>
              </a:rPr>
              <a:t>정확하게 분류</a:t>
            </a:r>
            <a:endParaRPr lang="de-DE" altLang="ko-KR" b="0" i="0" dirty="0" smtClean="0">
              <a:solidFill>
                <a:srgbClr val="666666"/>
              </a:solidFill>
              <a:effectLst/>
              <a:latin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평가 지표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r>
              <a:rPr kumimoji="1" lang="ko-KR" altLang="en-US" dirty="0" smtClean="0"/>
              <a:t>정확도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2000250" y="2838450"/>
                <a:ext cx="8191500" cy="1462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charset="0"/>
                      </a:rPr>
                      <m:t>정확</m:t>
                    </m:r>
                    <m:r>
                      <a:rPr kumimoji="1" lang="ko-KR" altLang="en-US" i="1" smtClean="0">
                        <a:latin typeface="Cambria Math" charset="0"/>
                      </a:rPr>
                      <m:t>도 </m:t>
                    </m:r>
                  </m:oMath>
                </a14:m>
                <a:r>
                  <a:rPr kumimoji="1" lang="en-US" altLang="ko-KR" dirty="0" smtClean="0"/>
                  <a:t>=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6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𝑇𝑁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𝐹𝑃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0" y="2838450"/>
                <a:ext cx="8191500" cy="1462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1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평가지표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685800" y="2538458"/>
                <a:ext cx="8191500" cy="1462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charset="0"/>
                      </a:rPr>
                      <m:t>민감</m:t>
                    </m:r>
                    <m:r>
                      <a:rPr kumimoji="1" lang="ko-KR" altLang="en-US" i="1">
                        <a:latin typeface="Cambria Math" charset="0"/>
                      </a:rPr>
                      <m:t>도</m:t>
                    </m:r>
                    <m:r>
                      <a:rPr kumimoji="1" lang="ko-KR" alt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ko-KR" dirty="0" smtClean="0"/>
                  <a:t>=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6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 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𝑇𝑁</m:t>
                        </m:r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38458"/>
                <a:ext cx="8191500" cy="1462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685800" y="4491083"/>
                <a:ext cx="8191500" cy="1516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charset="0"/>
                      </a:rPr>
                      <m:t>특이</m:t>
                    </m:r>
                    <m:r>
                      <a:rPr kumimoji="1" lang="ko-KR" altLang="en-US" i="1">
                        <a:latin typeface="Cambria Math" charset="0"/>
                      </a:rPr>
                      <m:t>도</m:t>
                    </m:r>
                    <m:r>
                      <a:rPr kumimoji="1" lang="ko-KR" alt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ko-KR" dirty="0" smtClean="0"/>
                  <a:t>=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6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𝑇𝑁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 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91083"/>
                <a:ext cx="8191500" cy="1516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281737" y="2538458"/>
                <a:ext cx="8191500" cy="1516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b="0" i="1" smtClean="0">
                        <a:latin typeface="Cambria Math" charset="0"/>
                      </a:rPr>
                      <m:t>정밀도</m:t>
                    </m:r>
                    <m:r>
                      <a:rPr kumimoji="1" lang="ko-KR" alt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ko-KR" dirty="0" smtClean="0"/>
                  <a:t>=</a:t>
                </a:r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6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𝑇𝑃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+ #</m:t>
                        </m:r>
                        <m:r>
                          <a:rPr kumimoji="1" lang="en-US" altLang="ko-KR" sz="6600" b="0" i="1" smtClean="0"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737" y="2538458"/>
                <a:ext cx="8191500" cy="1516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RoC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currve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참 긍정 비율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거짓 긍정 비율의 그래프</a:t>
            </a:r>
            <a:endParaRPr kumimoji="1" lang="en-US" altLang="ko-KR" dirty="0" smtClean="0"/>
          </a:p>
          <a:p>
            <a:r>
              <a:rPr kumimoji="1" lang="ko-KR" altLang="en-US" dirty="0" smtClean="0"/>
              <a:t>대각선에 멀리 위치할 수 록 좋다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678113"/>
            <a:ext cx="5715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데이터를 통한 예측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사전 확률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현재 가지고 있는 정보를 기반으로 분류한 확률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EX: </a:t>
            </a:r>
            <a:r>
              <a:rPr kumimoji="1" lang="ko-KR" altLang="en-US" dirty="0" smtClean="0"/>
              <a:t>동전을 던져서 앞면이 나올 확률 </a:t>
            </a:r>
            <a:endParaRPr kumimoji="1" lang="en-US" altLang="ko-KR" dirty="0" smtClean="0"/>
          </a:p>
          <a:p>
            <a:r>
              <a:rPr kumimoji="1" lang="ko-KR" altLang="en-US" dirty="0" smtClean="0"/>
              <a:t>사후 확률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사건 발생후에 일어난 것으로 생각되어지는 확률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조건부 확률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9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머신러링의 종류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지도학습</a:t>
            </a:r>
            <a:endParaRPr kumimoji="1" lang="en-US" altLang="ko-KR" dirty="0" smtClean="0"/>
          </a:p>
          <a:p>
            <a:r>
              <a:rPr kumimoji="1" lang="ko-KR" altLang="en-US" dirty="0" smtClean="0"/>
              <a:t>비지도학습</a:t>
            </a:r>
            <a:endParaRPr kumimoji="1" lang="en-US" altLang="ko-KR" dirty="0" smtClean="0"/>
          </a:p>
          <a:p>
            <a:r>
              <a:rPr kumimoji="1" lang="ko-KR" altLang="en-US" dirty="0" smtClean="0"/>
              <a:t>강화학습</a:t>
            </a:r>
            <a:endParaRPr kumimoji="1" lang="en-US" altLang="ko-KR" dirty="0" smtClean="0"/>
          </a:p>
          <a:p>
            <a:r>
              <a:rPr kumimoji="1" lang="ko-KR" altLang="en-US" dirty="0" smtClean="0"/>
              <a:t>진화학습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데이터를 통한 예측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dirty="0" smtClean="0"/>
                  <a:t>조건부 확률</a:t>
                </a:r>
                <a:endParaRPr kumimoji="1" lang="en-US" altLang="ko-KR" dirty="0" smtClean="0"/>
              </a:p>
              <a:p>
                <a:r>
                  <a:rPr kumimoji="1" lang="en-US" altLang="ko-KR" dirty="0" smtClean="0"/>
                  <a:t>P(C1|X) = X</a:t>
                </a:r>
                <a:r>
                  <a:rPr kumimoji="1" lang="ko-KR" altLang="en-US" dirty="0" smtClean="0"/>
                  <a:t>가 주어졌을 때 </a:t>
                </a:r>
                <a:r>
                  <a:rPr kumimoji="1" lang="en-US" altLang="ko-KR" dirty="0" smtClean="0"/>
                  <a:t>C1</a:t>
                </a:r>
                <a:r>
                  <a:rPr kumimoji="1" lang="ko-KR" altLang="en-US" dirty="0" smtClean="0"/>
                  <a:t>에 속할 확률</a:t>
                </a:r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𝑃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1⋂</m:t>
                        </m:r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𝑃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1와 가 </m:t>
                    </m:r>
                  </m:oMath>
                </a14:m>
                <a:r>
                  <a:rPr kumimoji="1" lang="ko-KR" altLang="en-US" dirty="0" smtClean="0"/>
                  <a:t>독립일 때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𝑃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𝐶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1</m:t>
                    </m:r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⋂</m:t>
                    </m:r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r>
                  <a:rPr kumimoji="1" lang="en-US" altLang="ko-KR" dirty="0" smtClean="0"/>
                  <a:t>)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=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P(C1)P(X))</a:t>
                </a:r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결합 확률</a:t>
                </a:r>
                <a:r>
                  <a:rPr kumimoji="1" lang="en-US" altLang="ko-KR" dirty="0" smtClean="0"/>
                  <a:t>(Joint Probability)</a:t>
                </a:r>
              </a:p>
              <a:p>
                <a:r>
                  <a:rPr kumimoji="1" lang="en-US" altLang="ko-KR" dirty="0" smtClean="0"/>
                  <a:t>P(Ci, </a:t>
                </a:r>
                <a:r>
                  <a:rPr kumimoji="1" lang="en-US" altLang="ko-KR" dirty="0" err="1" smtClean="0"/>
                  <a:t>Xj</a:t>
                </a:r>
                <a:r>
                  <a:rPr kumimoji="1" lang="en-US" altLang="ko-KR" dirty="0" smtClean="0"/>
                  <a:t>) = Ci</a:t>
                </a:r>
                <a:r>
                  <a:rPr kumimoji="1" lang="ko-KR" altLang="en-US" dirty="0" smtClean="0"/>
                  <a:t>와 </a:t>
                </a:r>
                <a:r>
                  <a:rPr kumimoji="1" lang="en-US" altLang="ko-KR" dirty="0" err="1" smtClean="0"/>
                  <a:t>Xj</a:t>
                </a:r>
                <a:r>
                  <a:rPr kumimoji="1" lang="ko-KR" altLang="en-US" dirty="0" smtClean="0"/>
                  <a:t>가 동시에 일어날 확률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즉</a:t>
                </a:r>
                <a:r>
                  <a:rPr kumimoji="1" lang="en-US" altLang="ko-KR" dirty="0" smtClean="0"/>
                  <a:t>P(Ci, </a:t>
                </a:r>
                <a:r>
                  <a:rPr kumimoji="1" lang="en-US" altLang="ko-KR" dirty="0" err="1" smtClean="0"/>
                  <a:t>Xj</a:t>
                </a:r>
                <a:r>
                  <a:rPr kumimoji="1" lang="en-US" altLang="ko-KR" dirty="0" smtClean="0"/>
                  <a:t>) = P(C1</a:t>
                </a:r>
                <a:r>
                  <a:rPr kumimoji="1" lang="en-US" altLang="ko-KR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⋂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en-US" altLang="ko-KR" dirty="0" err="1" smtClean="0"/>
                  <a:t>Xj</a:t>
                </a:r>
                <a:r>
                  <a:rPr kumimoji="1" lang="en-US" altLang="ko-KR" dirty="0" smtClean="0"/>
                  <a:t>) 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6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베이즈 정리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 smtClean="0"/>
                  <a:t>Ci</a:t>
                </a:r>
                <a:r>
                  <a:rPr kumimoji="1" lang="ko-KR" altLang="en-US" dirty="0" smtClean="0"/>
                  <a:t>와 </a:t>
                </a:r>
                <a:r>
                  <a:rPr kumimoji="1" lang="en-US" altLang="ko-KR" dirty="0" err="1" smtClean="0"/>
                  <a:t>Xj</a:t>
                </a:r>
                <a:r>
                  <a:rPr kumimoji="1" lang="ko-KR" altLang="en-US" dirty="0" smtClean="0"/>
                  <a:t>가 동시에 발생할 확률은 다음과 같이 계산할 수 있다</a:t>
                </a:r>
                <a:endParaRPr kumimoji="1" lang="en-US" altLang="ko-KR" dirty="0" smtClean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이며</m:t>
                    </m:r>
                  </m:oMath>
                </a14:m>
                <a:endParaRPr kumimoji="1" lang="en-US" altLang="ko-KR" b="0" dirty="0" smtClean="0">
                  <a:ea typeface="Cambria Math" charset="0"/>
                  <a:cs typeface="Cambria Math" charset="0"/>
                </a:endParaRPr>
              </a:p>
              <a:p>
                <a:r>
                  <a:rPr kumimoji="1" lang="ko-KR" altLang="en-US" dirty="0" smtClean="0">
                    <a:ea typeface="Cambria Math" charset="0"/>
                    <a:cs typeface="Cambria Math" charset="0"/>
                  </a:rPr>
                  <a:t>이를 정리하면 다음과 같은 공식을 얻을 수 있다</a:t>
                </a:r>
                <a:endParaRPr kumimoji="1" lang="en-US" altLang="ko-KR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로 </m:t>
                    </m:r>
                  </m:oMath>
                </a14:m>
                <a:r>
                  <a:rPr kumimoji="1" lang="ko-KR" altLang="en-US" b="0" dirty="0" smtClean="0">
                    <a:ea typeface="Cambria Math" charset="0"/>
                    <a:cs typeface="Cambria Math" charset="0"/>
                  </a:rPr>
                  <a:t>표시할 수있다</a:t>
                </a:r>
                <a:endParaRPr kumimoji="1" lang="en-US" altLang="ko-KR" b="0" dirty="0" smtClean="0">
                  <a:ea typeface="Cambria Math" charset="0"/>
                  <a:cs typeface="Cambria Math" charset="0"/>
                </a:endParaRPr>
              </a:p>
              <a:p>
                <a:r>
                  <a:rPr kumimoji="1" lang="ko-KR" altLang="en-US" dirty="0" smtClean="0">
                    <a:ea typeface="Cambria Math" charset="0"/>
                    <a:cs typeface="Cambria Math" charset="0"/>
                  </a:rPr>
                  <a:t>최대 사후 확률</a:t>
                </a:r>
                <a:r>
                  <a:rPr kumimoji="1" lang="ko-KR" altLang="en-US" dirty="0" smtClean="0"/>
                  <a:t> 이렇게 얻은 사후 확률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를 </m:t>
                    </m:r>
                  </m:oMath>
                </a14:m>
                <a:r>
                  <a:rPr kumimoji="1" lang="ko-KR" altLang="en-US" dirty="0" smtClean="0"/>
                  <a:t>최대화 하는 방향으로 이루어진다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베이즈 분류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최대 사후 확률 방식은 단순히 최대 확률만은 고려하기 때문에 손실로 발생하는 위험이 크기 때문에 이를 모두 고려해서 사용하는 방법이 베이즈 최적 분류 방식</a:t>
            </a:r>
            <a:endParaRPr kumimoji="1" lang="en-US" altLang="ko-KR" dirty="0" smtClean="0"/>
          </a:p>
          <a:p>
            <a:r>
              <a:rPr kumimoji="1" lang="ko-KR" altLang="en-US" smtClean="0"/>
              <a:t>이는 사후 확률을 최대화시키기 보다는 잘못 분류될 확률을 최소화 하는 방법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97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손실 행렬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암 </a:t>
                </a:r>
                <a:r>
                  <a:rPr lang="ko-KR" altLang="en-US" dirty="0"/>
                  <a:t>환자</a:t>
                </a:r>
                <a:r>
                  <a:rPr lang="en-US" altLang="ko-KR" dirty="0"/>
                  <a:t>(w1)</a:t>
                </a:r>
                <a:r>
                  <a:rPr lang="ko-KR" altLang="en-US" dirty="0"/>
                  <a:t>와 정상인</a:t>
                </a:r>
                <a:r>
                  <a:rPr lang="en-US" altLang="ko-KR" dirty="0"/>
                  <a:t>(w2)</a:t>
                </a:r>
                <a:r>
                  <a:rPr lang="ko-KR" altLang="en-US" dirty="0"/>
                  <a:t>으로 구별할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총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가지 경우의 수가 </a:t>
                </a:r>
                <a:r>
                  <a:rPr lang="ko-KR" altLang="en-US" dirty="0" smtClean="0"/>
                  <a:t>발생</a:t>
                </a:r>
                <a:endParaRPr lang="en-US" altLang="ko-KR" dirty="0" smtClean="0"/>
              </a:p>
              <a:p>
                <a:pPr lvl="1"/>
                <a:r>
                  <a:rPr lang="ko-KR" altLang="is-IS" dirty="0" smtClean="0"/>
                  <a:t>암환자</a:t>
                </a:r>
                <a:r>
                  <a:rPr lang="is-IS" altLang="ko-KR" dirty="0"/>
                  <a:t>(1)</a:t>
                </a:r>
                <a:r>
                  <a:rPr lang="ko-KR" altLang="is-IS" dirty="0"/>
                  <a:t>를 정상</a:t>
                </a:r>
                <a:r>
                  <a:rPr lang="is-IS" altLang="ko-KR" dirty="0"/>
                  <a:t>(2)</a:t>
                </a:r>
                <a:r>
                  <a:rPr lang="ko-KR" altLang="is-IS" dirty="0"/>
                  <a:t>으로 판단</a:t>
                </a:r>
                <a:r>
                  <a:rPr lang="is-IS" altLang="ko-KR" dirty="0"/>
                  <a:t>. - </a:t>
                </a:r>
                <a:r>
                  <a:rPr lang="ko-KR" altLang="is-IS" dirty="0"/>
                  <a:t>실패</a:t>
                </a:r>
              </a:p>
              <a:p>
                <a:pPr lvl="1"/>
                <a:r>
                  <a:rPr lang="ko-KR" altLang="is-IS" dirty="0" smtClean="0"/>
                  <a:t>암환자</a:t>
                </a:r>
                <a:r>
                  <a:rPr lang="is-IS" altLang="ko-KR" dirty="0"/>
                  <a:t>(1)</a:t>
                </a:r>
                <a:r>
                  <a:rPr lang="ko-KR" altLang="is-IS" dirty="0"/>
                  <a:t>를 암환자</a:t>
                </a:r>
                <a:r>
                  <a:rPr lang="is-IS" altLang="ko-KR" dirty="0"/>
                  <a:t>(1)</a:t>
                </a:r>
                <a:r>
                  <a:rPr lang="ko-KR" altLang="is-IS" dirty="0"/>
                  <a:t>로 판다</a:t>
                </a:r>
                <a:r>
                  <a:rPr lang="is-IS" altLang="ko-KR" dirty="0"/>
                  <a:t>. - </a:t>
                </a:r>
                <a:r>
                  <a:rPr lang="ko-KR" altLang="is-IS" dirty="0"/>
                  <a:t>정확</a:t>
                </a:r>
              </a:p>
              <a:p>
                <a:pPr lvl="1"/>
                <a:r>
                  <a:rPr lang="ko-KR" altLang="is-IS" dirty="0" smtClean="0"/>
                  <a:t>정상인</a:t>
                </a:r>
                <a:r>
                  <a:rPr lang="is-IS" altLang="ko-KR" dirty="0"/>
                  <a:t>(2)</a:t>
                </a:r>
                <a:r>
                  <a:rPr lang="ko-KR" altLang="is-IS" dirty="0"/>
                  <a:t>을 정상</a:t>
                </a:r>
                <a:r>
                  <a:rPr lang="is-IS" altLang="ko-KR" dirty="0"/>
                  <a:t>(2)</a:t>
                </a:r>
                <a:r>
                  <a:rPr lang="ko-KR" altLang="is-IS" dirty="0"/>
                  <a:t>으로 판단</a:t>
                </a:r>
                <a:r>
                  <a:rPr lang="is-IS" altLang="ko-KR" dirty="0"/>
                  <a:t>. </a:t>
                </a:r>
                <a:r>
                  <a:rPr lang="mr-IN" altLang="ko-KR" dirty="0" smtClean="0"/>
                  <a:t>–</a:t>
                </a:r>
                <a:r>
                  <a:rPr lang="is-IS" altLang="ko-KR" dirty="0" smtClean="0"/>
                  <a:t> </a:t>
                </a:r>
                <a:r>
                  <a:rPr lang="ko-KR" altLang="is-IS" dirty="0" smtClean="0"/>
                  <a:t>정확</a:t>
                </a:r>
                <a:r>
                  <a:rPr lang="en-US" altLang="ko-KR" dirty="0" smtClean="0"/>
                  <a:t>	</a:t>
                </a:r>
                <a:endParaRPr lang="ko-KR" altLang="is-IS" dirty="0"/>
              </a:p>
              <a:p>
                <a:pPr lvl="1"/>
                <a:r>
                  <a:rPr lang="ko-KR" altLang="is-IS" dirty="0" smtClean="0"/>
                  <a:t>정상인</a:t>
                </a:r>
                <a:r>
                  <a:rPr lang="is-IS" altLang="ko-KR" dirty="0"/>
                  <a:t>(2)</a:t>
                </a:r>
                <a:r>
                  <a:rPr lang="ko-KR" altLang="is-IS" dirty="0"/>
                  <a:t>을 암환자</a:t>
                </a:r>
                <a:r>
                  <a:rPr lang="is-IS" altLang="ko-KR" dirty="0"/>
                  <a:t>(1)</a:t>
                </a:r>
                <a:r>
                  <a:rPr lang="ko-KR" altLang="is-IS" dirty="0"/>
                  <a:t>로 판단</a:t>
                </a:r>
                <a:r>
                  <a:rPr lang="is-IS" altLang="ko-KR" dirty="0"/>
                  <a:t>. - </a:t>
                </a:r>
                <a:r>
                  <a:rPr lang="ko-KR" altLang="is-IS" dirty="0" smtClean="0"/>
                  <a:t>실패</a:t>
                </a:r>
                <a:endParaRPr lang="en-US" altLang="ko-KR" dirty="0" smtClean="0"/>
              </a:p>
              <a:p>
                <a:r>
                  <a:rPr lang="en-US" altLang="ko-KR" b="0" dirty="0" smtClean="0"/>
                  <a:t>Loss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</a:rPr>
                      <m:t>𝑀𝑎𝑡𝑟𝑖𝑥</m:t>
                    </m:r>
                    <m:r>
                      <a:rPr lang="en-US" altLang="ko-KR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altLang="ko-KR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altLang="ko-KR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charset="0"/>
                      </a:rPr>
                      <m:t>  </m:t>
                    </m:r>
                    <m:r>
                      <a:rPr lang="ko-KR" altLang="en-US" i="1" smtClean="0">
                        <a:latin typeface="Cambria Math" charset="0"/>
                      </a:rPr>
                      <m:t>로 </m:t>
                    </m:r>
                  </m:oMath>
                </a14:m>
                <a:r>
                  <a:rPr lang="ko-KR" altLang="en-US" dirty="0" smtClean="0"/>
                  <a:t>표시하며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대각 성분은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이다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정답을 맞춘 경우 이므로</a:t>
                </a:r>
                <a:r>
                  <a:rPr lang="en-US" altLang="ko-KR" dirty="0" smtClean="0"/>
                  <a:t>)</a:t>
                </a:r>
                <a:r>
                  <a:rPr lang="ko-KR" altLang="en-US" smtClean="0"/>
                  <a:t> </a:t>
                </a:r>
                <a:endParaRPr lang="en-US" altLang="ko-KR" dirty="0" smtClean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나이브 베이지안 분류기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최대 사후 확률을 기반으로 계산을 해야 하면 조건이 많아질 수록 데이터가 많이 요구된다</a:t>
                </a:r>
                <a:r>
                  <a:rPr kumimoji="1" lang="en-US" altLang="ko-KR" dirty="0" smtClean="0"/>
                  <a:t>.</a:t>
                </a:r>
              </a:p>
              <a:p>
                <a:r>
                  <a:rPr kumimoji="1" lang="ko-KR" altLang="en-US" dirty="0" smtClean="0"/>
                  <a:t>그래서 특성 벡터들이 모두 독립임을 가정하게 되면 계산이 간편해진다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나이브 베이자안 분류기는 특성들이 모두 독립임을 가정하고 계산하는 방식이다</a:t>
                </a:r>
                <a:endParaRPr kumimoji="1" lang="en-US" altLang="ko-KR" dirty="0" smtClean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𝐶𝑖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)</m:t>
                    </m:r>
                    <m:nary>
                      <m:naryPr>
                        <m:chr m:val="∏"/>
                        <m:supHide m:val="on"/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𝐾</m:t>
                        </m:r>
                      </m:sub>
                      <m:sup/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ko-KR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ko-KR" b="0" i="1" smtClean="0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𝑎𝑘</m:t>
                            </m:r>
                          </m:e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𝐶𝑖</m:t>
                            </m:r>
                          </m:e>
                        </m:d>
                        <m:r>
                          <a:rPr kumimoji="1" lang="ko-KR" altLang="en-US" i="1" smtClean="0">
                            <a:latin typeface="Cambria Math" charset="0"/>
                          </a:rPr>
                          <m:t>를 </m:t>
                        </m:r>
                        <m:r>
                          <a:rPr kumimoji="1" lang="ko-KR" altLang="en-US" b="0" i="1" smtClean="0">
                            <a:latin typeface="Cambria Math" charset="0"/>
                          </a:rPr>
                          <m:t>최대</m:t>
                        </m:r>
                        <m:r>
                          <a:rPr kumimoji="1" lang="ko-KR" altLang="en-US" i="1" smtClean="0">
                            <a:latin typeface="Cambria Math" charset="0"/>
                          </a:rPr>
                          <m:t>화 </m:t>
                        </m:r>
                        <m:r>
                          <a:rPr kumimoji="1" lang="ko-KR" altLang="en-US" b="0" i="1" smtClean="0">
                            <a:latin typeface="Cambria Math" charset="0"/>
                          </a:rPr>
                          <m:t>하</m:t>
                        </m:r>
                        <m:r>
                          <a:rPr kumimoji="1" lang="ko-KR" altLang="en-US" i="1" smtClean="0">
                            <a:latin typeface="Cambria Math" charset="0"/>
                          </a:rPr>
                          <m:t>는 </m:t>
                        </m:r>
                        <m:r>
                          <a:rPr kumimoji="1" lang="ko-KR" altLang="en-US" b="0" i="1" smtClean="0">
                            <a:latin typeface="Cambria Math" charset="0"/>
                          </a:rPr>
                          <m:t>방향으</m:t>
                        </m:r>
                        <m:r>
                          <a:rPr kumimoji="1" lang="ko-KR" altLang="en-US" i="1" smtClean="0">
                            <a:latin typeface="Cambria Math" charset="0"/>
                          </a:rPr>
                          <m:t>로 </m:t>
                        </m:r>
                        <m:r>
                          <a:rPr kumimoji="1" lang="ko-KR" altLang="en-US" b="0" i="1" smtClean="0">
                            <a:latin typeface="Cambria Math" charset="0"/>
                          </a:rPr>
                          <m:t>계</m:t>
                        </m:r>
                        <m:r>
                          <a:rPr kumimoji="1" lang="ko-KR" altLang="en-US" i="1" smtClean="0">
                            <a:latin typeface="Cambria Math" charset="0"/>
                          </a:rPr>
                          <m:t>산 </m:t>
                        </m:r>
                        <m:r>
                          <a:rPr kumimoji="1" lang="en-US" altLang="ko-KR" b="0" i="1" smtClean="0">
                            <a:latin typeface="Cambria Math" charset="0"/>
                          </a:rPr>
                          <m:t>(</m:t>
                        </m:r>
                      </m:e>
                    </m:nary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2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분산과 공분산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 smtClean="0"/>
                  <a:t>기대값</a:t>
                </a:r>
                <a:r>
                  <a:rPr kumimoji="1" lang="en-US" altLang="ko-KR" dirty="0" smtClean="0"/>
                  <a:t>:</a:t>
                </a:r>
                <a:r>
                  <a:rPr kumimoji="1" lang="ko-KR" altLang="en-US" dirty="0" smtClean="0"/>
                  <a:t> 이득과 확률이 곱해진 값</a:t>
                </a:r>
                <a:endParaRPr kumimoji="1" lang="en-US" altLang="ko-KR" dirty="0" smtClean="0"/>
              </a:p>
              <a:p>
                <a:r>
                  <a:rPr kumimoji="1" lang="ko-KR" altLang="en-US" dirty="0" smtClean="0"/>
                  <a:t>분산</a:t>
                </a:r>
                <a:r>
                  <a:rPr kumimoji="1" lang="en-US" altLang="ko-KR" dirty="0" smtClean="0"/>
                  <a:t>:</a:t>
                </a:r>
                <a:r>
                  <a:rPr kumimoji="1" lang="ko-KR" altLang="en-US" dirty="0" smtClean="0"/>
                  <a:t> 데이터가 흩어진 정도를 표현하며 편차의 제곱합</a:t>
                </a:r>
                <a:endParaRPr kumimoji="1"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ko-KR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is-IS" altLang="ko-KR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𝑥𝑖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kumimoji="1" lang="is-IS" altLang="ko-KR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dirty="0" smtClean="0"/>
              </a:p>
              <a:p>
                <a:r>
                  <a:rPr kumimoji="1" lang="ko-KR" altLang="en-US" dirty="0" smtClean="0"/>
                  <a:t>공분산</a:t>
                </a:r>
                <a:r>
                  <a:rPr kumimoji="1" lang="en-US" altLang="ko-KR" dirty="0" smtClean="0"/>
                  <a:t>:</a:t>
                </a:r>
                <a:r>
                  <a:rPr kumimoji="1" lang="ko-KR" altLang="en-US" dirty="0" smtClean="0"/>
                  <a:t> 두변수가 어느정도 다른지 표시해주는 값</a:t>
                </a:r>
                <a:endParaRPr kumimoji="1" lang="en-US" altLang="ko-KR" dirty="0" smtClean="0"/>
              </a:p>
              <a:p>
                <a:endParaRPr kumimoji="1" lang="en-US" altLang="ko-KR" dirty="0"/>
              </a:p>
              <a:p>
                <a:r>
                  <a:rPr kumimoji="1" lang="ko-KR" altLang="en-US" dirty="0" smtClean="0"/>
                  <a:t>이 때 두변수가 독립이면 공분산의 값은 </a:t>
                </a:r>
                <a:r>
                  <a:rPr kumimoji="1" lang="en-US" altLang="ko-KR" dirty="0" smtClean="0"/>
                  <a:t>0</a:t>
                </a:r>
                <a:r>
                  <a:rPr kumimoji="1" lang="ko-KR" altLang="en-US" dirty="0" smtClean="0"/>
                  <a:t>이 된다 </a:t>
                </a:r>
                <a:endParaRPr kumimoji="1" lang="en-US" altLang="ko-KR" dirty="0" smtClean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0" y="1690688"/>
            <a:ext cx="1879600" cy="63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637" y="3836194"/>
            <a:ext cx="2387600" cy="33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674" y="3921125"/>
            <a:ext cx="3898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마할라노비스 거리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중심에서 얼마나 벗어나있는지를 측정하는 값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8" y="2406650"/>
            <a:ext cx="3848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중심 극한 정리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독립 확률 변수 </a:t>
            </a:r>
            <a:r>
              <a:rPr kumimoji="1" lang="en-US" altLang="ko-KR" dirty="0" smtClean="0"/>
              <a:t>N</a:t>
            </a:r>
            <a:r>
              <a:rPr kumimoji="1" lang="ko-KR" altLang="en-US" dirty="0" smtClean="0"/>
              <a:t>개의 평균의 분포는 정규 분포에 수렴한다</a:t>
            </a:r>
            <a:endParaRPr kumimoji="1" lang="en-US" altLang="ko-KR" dirty="0" smtClean="0"/>
          </a:p>
          <a:p>
            <a:r>
              <a:rPr kumimoji="1" lang="ko-KR" altLang="en-US" dirty="0" smtClean="0">
                <a:hlinkClick r:id="rId2"/>
              </a:rPr>
              <a:t>참고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495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바이어스 분산 딜레마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03538"/>
          </a:xfrm>
        </p:spPr>
        <p:txBody>
          <a:bodyPr/>
          <a:lstStyle/>
          <a:p>
            <a:r>
              <a:rPr kumimoji="1" lang="ko-KR" altLang="en-US" dirty="0" smtClean="0"/>
              <a:t>모델이 나빠지는 두가지 경우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바이어스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알고리즘의 잘못된 가정으로 발생한 이슈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데이터의 특징과 관계를 놓치게 하는 문제가 발생</a:t>
            </a:r>
            <a:r>
              <a:rPr kumimoji="1" lang="en-US" altLang="ko-KR" dirty="0" smtClean="0"/>
              <a:t>(</a:t>
            </a:r>
            <a:r>
              <a:rPr lang="en-US" altLang="ko-KR" dirty="0" err="1" smtClean="0"/>
              <a:t>underfitting</a:t>
            </a:r>
            <a:r>
              <a:rPr lang="en-US" altLang="ko-KR" dirty="0" smtClean="0"/>
              <a:t>)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분산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트레이닝 셋에 포함된 노이즈 등에 따른 이슈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높은 분산 값은 모델에 노이즈까지 학습 시키게 함</a:t>
            </a:r>
            <a:r>
              <a:rPr kumimoji="1" lang="en-US" altLang="ko-KR" dirty="0" smtClean="0"/>
              <a:t>(</a:t>
            </a:r>
            <a:r>
              <a:rPr lang="en-US" altLang="ko-KR" dirty="0" smtClean="0"/>
              <a:t>overfitting)</a:t>
            </a:r>
          </a:p>
          <a:p>
            <a:pPr lvl="1"/>
            <a:endParaRPr kumimoji="1" lang="en-US" altLang="ko-KR" dirty="0"/>
          </a:p>
          <a:p>
            <a:pPr algn="just"/>
            <a:r>
              <a:rPr kumimoji="1" lang="ko-KR" altLang="en-US" dirty="0" smtClean="0"/>
              <a:t>일반적으로 두가지를 모두 성취할 수는 없다</a:t>
            </a:r>
            <a:endParaRPr kumimoji="1" lang="en-US" altLang="ko-KR" dirty="0"/>
          </a:p>
          <a:p>
            <a:pPr algn="just"/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86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오버 피팅과 언더 피팅의 예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8" y="1825625"/>
            <a:ext cx="10193524" cy="4351338"/>
          </a:xfrm>
        </p:spPr>
      </p:pic>
    </p:spTree>
    <p:extLst>
      <p:ext uri="{BB962C8B-B14F-4D97-AF65-F5344CB8AC3E}">
        <p14:creationId xmlns:p14="http://schemas.microsoft.com/office/powerpoint/2010/main" val="1201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지도 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라벨링된 데이터를 제공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 데이터들을 일반화 시켜서 이 데이터를 기반으로 문제를 해결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>
                <a:latin typeface="+mj-lt"/>
              </a:rPr>
              <a:t>분류</a:t>
            </a:r>
            <a:r>
              <a:rPr kumimoji="1" lang="en-US" altLang="ko-KR" dirty="0" smtClean="0">
                <a:latin typeface="+mj-lt"/>
              </a:rPr>
              <a:t>(</a:t>
            </a:r>
            <a:r>
              <a:rPr lang="en-US" altLang="ko-KR" dirty="0" smtClean="0">
                <a:latin typeface="+mj-lt"/>
              </a:rPr>
              <a:t>classification)</a:t>
            </a:r>
            <a:r>
              <a:rPr lang="ko-KR" altLang="en-US" dirty="0" smtClean="0">
                <a:latin typeface="+mj-lt"/>
              </a:rPr>
              <a:t> 및 회귀</a:t>
            </a:r>
            <a:r>
              <a:rPr lang="en-US" altLang="ko-KR" dirty="0" smtClean="0">
                <a:latin typeface="+mj-lt"/>
              </a:rPr>
              <a:t>(regression)</a:t>
            </a:r>
            <a:r>
              <a:rPr lang="ko-KR" altLang="en-US" dirty="0" smtClean="0">
                <a:latin typeface="+mj-lt"/>
              </a:rPr>
              <a:t> 문제로 귀결됨</a:t>
            </a:r>
            <a:endParaRPr lang="en-US" altLang="ko-KR" dirty="0" smtClean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분류</a:t>
            </a:r>
            <a:r>
              <a:rPr lang="en-US" altLang="ko-KR" dirty="0" smtClean="0">
                <a:latin typeface="+mj-lt"/>
              </a:rPr>
              <a:t>:</a:t>
            </a:r>
            <a:r>
              <a:rPr lang="ko-KR" altLang="en-US" dirty="0" smtClean="0">
                <a:latin typeface="+mj-lt"/>
              </a:rPr>
              <a:t> 예측하고자 하는 값이 이산인 경우</a:t>
            </a:r>
            <a:endParaRPr lang="en-US" altLang="ko-KR" dirty="0" smtClean="0">
              <a:latin typeface="+mj-lt"/>
            </a:endParaRPr>
          </a:p>
          <a:p>
            <a:r>
              <a:rPr lang="ko-KR" altLang="en-US" dirty="0" smtClean="0">
                <a:latin typeface="+mj-lt"/>
              </a:rPr>
              <a:t>회귀</a:t>
            </a:r>
            <a:r>
              <a:rPr lang="en-US" altLang="ko-KR" dirty="0" smtClean="0">
                <a:latin typeface="+mj-lt"/>
              </a:rPr>
              <a:t>:</a:t>
            </a:r>
            <a:r>
              <a:rPr lang="ko-KR" altLang="en-US" dirty="0" smtClean="0">
                <a:latin typeface="+mj-lt"/>
              </a:rPr>
              <a:t> 예측하고자 하는 값이 연속 값인 경우</a:t>
            </a:r>
            <a:endParaRPr lang="en-US" altLang="ko-KR" dirty="0" smtClean="0">
              <a:latin typeface="+mj-lt"/>
            </a:endParaRPr>
          </a:p>
          <a:p>
            <a:endParaRPr kumimoji="1"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4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비지도 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데이터만 제공되며 거기서 숨겨진 특징을 찾는 방식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대부분의 클러스터링 알고리즘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33" y="2578100"/>
            <a:ext cx="570653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790700"/>
            <a:ext cx="7912100" cy="4737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지도 학습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비지도 학습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r>
              <a:rPr kumimoji="1" lang="ko-KR" altLang="en-US" dirty="0" smtClean="0"/>
              <a:t>환경에 행동을 취하고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보상을 얻어가는데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 때의 보상을 최대화하는 방식으로 학습하는 방식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857500"/>
            <a:ext cx="10706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진화 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높은 성과를 내는것 만을 살리고 나머지는 버리면서 학습하는 전략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적합도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35" y="2870200"/>
            <a:ext cx="8888132" cy="36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머신러닝의 과정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 모으기 및 정리 및 </a:t>
            </a:r>
            <a:r>
              <a:rPr kumimoji="1" lang="en-US" altLang="ko-KR" dirty="0" smtClean="0"/>
              <a:t>Feature </a:t>
            </a:r>
            <a:r>
              <a:rPr kumimoji="1" lang="ko-KR" altLang="en-US" dirty="0" smtClean="0"/>
              <a:t>선택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대부분의 알고리즘들은 </a:t>
            </a:r>
            <a:r>
              <a:rPr kumimoji="1" lang="en-US" altLang="ko-KR" dirty="0" smtClean="0"/>
              <a:t>Nosie</a:t>
            </a:r>
            <a:r>
              <a:rPr kumimoji="1" lang="ko-KR" altLang="en-US" dirty="0" smtClean="0"/>
              <a:t>에 의해 결과에 영향을 주거나 학습시간을 더디게 할 수 있으므로 이러한 정리과정이 꼭 필요하다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067" y="3357563"/>
            <a:ext cx="2997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머신러닝의 과정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알고리즘 및 모델 선택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588684"/>
            <a:ext cx="3795971" cy="20595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171" y="2532592"/>
            <a:ext cx="4324996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590" y="4800600"/>
            <a:ext cx="372916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906</Words>
  <Application>Microsoft Macintosh PowerPoint</Application>
  <PresentationFormat>와이드스크린</PresentationFormat>
  <Paragraphs>137</Paragraphs>
  <Slides>29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Cambria Math</vt:lpstr>
      <vt:lpstr>Comic Sans MS</vt:lpstr>
      <vt:lpstr>Mangal</vt:lpstr>
      <vt:lpstr>Noto Sans</vt:lpstr>
      <vt:lpstr>Office 테마</vt:lpstr>
      <vt:lpstr>1, 2장</vt:lpstr>
      <vt:lpstr>머신러링의 종류</vt:lpstr>
      <vt:lpstr>지도 학습</vt:lpstr>
      <vt:lpstr>비지도 학습</vt:lpstr>
      <vt:lpstr>지도 학습 VS 비지도 학습</vt:lpstr>
      <vt:lpstr>강화 학습</vt:lpstr>
      <vt:lpstr>진화 학습</vt:lpstr>
      <vt:lpstr>머신러닝의 과정</vt:lpstr>
      <vt:lpstr>머신러닝의 과정</vt:lpstr>
      <vt:lpstr>머신러닝의 과정</vt:lpstr>
      <vt:lpstr>가중치 공간 </vt:lpstr>
      <vt:lpstr>차원의 저주</vt:lpstr>
      <vt:lpstr>오버피팅과 언더피팅</vt:lpstr>
      <vt:lpstr>트레이닝, 테스팅, 벨리데이션 </vt:lpstr>
      <vt:lpstr>평가지표</vt:lpstr>
      <vt:lpstr>평가 지표</vt:lpstr>
      <vt:lpstr>평가지표</vt:lpstr>
      <vt:lpstr>RoC currve</vt:lpstr>
      <vt:lpstr>데이터를 통한 예측</vt:lpstr>
      <vt:lpstr>데이터를 통한 예측</vt:lpstr>
      <vt:lpstr>베이즈 정리</vt:lpstr>
      <vt:lpstr>베이즈 분류</vt:lpstr>
      <vt:lpstr>손실 행렬</vt:lpstr>
      <vt:lpstr>나이브 베이지안 분류기</vt:lpstr>
      <vt:lpstr>분산과 공분산</vt:lpstr>
      <vt:lpstr>마할라노비스 거리</vt:lpstr>
      <vt:lpstr>중심 극한 정리</vt:lpstr>
      <vt:lpstr>바이어스 분산 딜레마</vt:lpstr>
      <vt:lpstr>오버 피팅과 언더 피팅의 예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HyeSeong Oh</dc:creator>
  <cp:lastModifiedBy>HyeSeong Oh</cp:lastModifiedBy>
  <cp:revision>25</cp:revision>
  <dcterms:created xsi:type="dcterms:W3CDTF">2017-09-09T11:27:57Z</dcterms:created>
  <dcterms:modified xsi:type="dcterms:W3CDTF">2017-09-17T08:36:15Z</dcterms:modified>
</cp:coreProperties>
</file>